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stockphoto.com/nl/search/search-by-asset?affiliateredirect=true&amp;assetid=1345676748&amp;assettype=image&amp;cid=IS&amp;clickid=yRZzM33xTxyNTiFXXexSz2ZHUkDSyu0ViVGcX80&amp;irgwc=1&amp;irpid=340404&amp;utm_content=332115&amp;utm_medium=affiliate_SP&amp;utm_source=Vector.me&amp;utm_term=backgrounds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stockphoto.com/nl/search/search-by-asset?affiliateredirect=true&amp;assetid=1345676750&amp;assettype=image&amp;cid=IS&amp;clickid=yRZzM33xTxyNTiFXXexSz2ZHUkDSyoyRiVGcX80&amp;irgwc=1&amp;irpid=340404&amp;utm_content=332115&amp;utm_medium=affiliate_SP&amp;utm_source=Vector.me&amp;utm_term=backgrounds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the-mostly-complete-chart-of-neural-networks-explained-3fb6f2367464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reilly.com/library/view/neural-network-projects/9781789138900/e1f93bb9-0e51-428d-8e06-f19143ecc927.x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s.stackexchange.com/questions/410118/cross-validation-vs-train-validation-test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drjuliashaw/status/874293864814845952" TargetMode="External"/><Relationship Id="rId3" Type="http://schemas.openxmlformats.org/officeDocument/2006/relationships/hyperlink" Target="https://twitter.com/drjuliashaw/status/874293864814845952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stockphoto.com/nl/search/search-by-asset?affiliateredirect=true&amp;assetid=1345676749&amp;assettype=image&amp;cid=IS&amp;clickid=yRZzM33xTxyNTiFXXexSz2ZHUkDSyrTZiVGcX80&amp;irgwc=1&amp;irpid=340404&amp;utm_content=332115&amp;utm_medium=affiliate_SP&amp;utm_source=Vector.me&amp;utm_term=backgrounds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stockphoto.com/nl/search/search-by-asset?affiliateredirect=true&amp;assetid=1345676750&amp;assettype=image&amp;cid=IS&amp;clickid=yRZzM33xTxyNTiFXXexSz2ZHUkDSyoyRiVGcX80&amp;irgwc=1&amp;irpid=340404&amp;utm_content=332115&amp;utm_medium=affiliate_SP&amp;utm_source=Vector.me&amp;utm_term=background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vertellen over neurale netwerken hoe ze worden ingezet voor beeldherkenning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Waarom gebruiken we neurale netwerken?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 gaan een beetje in op de werking van neurale netwerken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Hoe</a:t>
            </a:r>
            <a:r>
              <a:rPr lang="nl">
                <a:solidFill>
                  <a:schemeClr val="dk1"/>
                </a:solidFill>
              </a:rPr>
              <a:t> helpen ze onderliggende patronen in de data herkennen.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Voorbeelden van beeldherkenning bij RWS Datalab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Peiling: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Wie heeft er ervaring met NNs?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Wie wil de werking van NNs beter begrijpen?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Wie is van plan NNs in de toekomst gebruiken?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www.istockphoto.com/nl/search/search-by-asset?affiliateredirect=true&amp;assetid=1345676748&amp;assettype=image&amp;cid=IS&amp;clickid=yRZzM33xTxyNTiFXXexSz2ZHUkDSyu0ViVGcX80&amp;irgwc=1&amp;irpid=340404&amp;utm_content=332115&amp;utm_medium=affiliate_SP&amp;utm_source=Vector.me&amp;utm_term=backgrounds</a:t>
            </a:r>
            <a:r>
              <a:rPr lang="nl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7476a9e1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87476a9e1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gelabelde data fungeert als voorbeelddata voor het model om van te leren.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Als we een model willen leren om een hond te herkennen, trainen we het met voorbeelden van honden.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Het model doet een voorspelling. En wordt bijgehouden hoe vaak het model het juist heeft.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Het model maakt fouten, en leert daar van; dat proces noemen we back propagation.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Hierdoor wordt het model slimmer.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www.istockphoto.com/nl/search/search-by-asset?affiliateredirect=true&amp;assetid=1345676750&amp;assettype=image&amp;cid=IS&amp;clickid=yRZzM33xTxyNTiFXXexSz2ZHUkDSyoyRiVGcX80&amp;irgwc=1&amp;irpid=340404&amp;utm_content=332115&amp;utm_medium=affiliate_SP&amp;utm_source=Vector.me&amp;utm_term=backgrounds</a:t>
            </a:r>
            <a:r>
              <a:rPr lang="nl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7476a9e15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87476a9e15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Het verbeteren van het model gebeurt door de gewichten aan te passen.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Elke verbinding tussen 2 neurons heeft een gewicht.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Gewicht bepaalt hoe belangrijk elke input is.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7e602910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7e602910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NNs voor verschillende toepassingen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Perceptron is een single neuron zonder activatiefunctie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feed forward kan geen cyclus vormen, 1 directie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RNN voor tijdsgebonden data zoals audio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hebben feedback loops dat zorgt dat het patronen kan onthouden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Auto Encoder: Data klein maken / transformeren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Model traint output om gelijkenissen te vinden met input.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(kan PCA modeleren in AE)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Uitleggen over CNNs voor de objectdetectie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https://towardsdatascience.com/the-mostly-complete-chart-of-neural-networks-explained-3fb6f2367464</a:t>
            </a:r>
            <a:r>
              <a:rPr lang="nl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401a0cd9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8401a0cd9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 hebben gezien hoe een neurale netwerk werkt.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En de verschillende structuren’.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Nu gaan we kijken hoe CNNs worden toegepast voor objectdetectie.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7e6029104d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7e6029104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Voor het analyseren van beelddata, hebben we te maken met pixels.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Bijv. afb. smiley in zwart wit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midden: weergave in pixels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Computer ziet pixel waarden (rechts)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87476a9e1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87476a9e1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CNN is ontworpen voor analyseren van beeld. en de ruimtelijke relaties tussen gegevens/pixels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Convolutional layer die scant delen van een afbeelding en voert daar berekeningen over.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Hiermee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Filters geven de info door aan NN gedeelte.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Hier worden er gekeken naar combinaties van eigenschappen.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401a0cd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401a0cd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Er bestaan verschillende typen beelhdherkenningsmethoden.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classficatie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objectdetectie: locatie van 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instance segmentation: omlijning van hond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semantic segmentation: geen onderscheiden tussen objecten.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https://www.oreilly.com/library/view/neural-network-projects/9781789138900/e1f93bb9-0e51-428d-8e06-f19143ecc927.xhtml</a:t>
            </a:r>
            <a:r>
              <a:rPr lang="nl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87476a9e1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87476a9e1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Semantic segmentation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Goede voorbeelden: intersection of union is 0.73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87476a9e1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87476a9e1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grootte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pas op voor overfitten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keuze machine learning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Neurale netwerken bieden meer human-like AI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Vergt finetuning van het model; parameters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https://stats.stackexchange.com/questions/410118/cross-validation-vs-train-validation-test</a:t>
            </a:r>
            <a:r>
              <a:rPr lang="nl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87476a9e1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87476a9e1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samenvatting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meegeven: NN modellen zijn niet perfect. Mensen kunnen beter.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Op twitter zijn er memes over hoe je een machine learning model kan foppen.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Data om model te foppen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uitdaging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Peiling: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Wie heeft iets nieuws geleerd over NNs?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Wie heeft nieuwe use cases voor NNs bedacht?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Wie is van plan NNs in de toekomst gebruiken?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https://www.google.com/url?sa=i&amp;url=https%3A%2F%2Ftwitter.com%2Fdrjuliashaw%2Fstatus%2F874293864814845952&amp;psig=AOvVaw1fEhoH_2VP8n-EZNGzAqTA&amp;ust=1667843276370000&amp;source=images&amp;cd=vfe&amp;ved=0CA0QjRxqFwoTCOCXy8eOmvsCFQAAAAAdAAAAABAD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u="sng">
                <a:solidFill>
                  <a:schemeClr val="hlink"/>
                </a:solidFill>
                <a:hlinkClick r:id="rId3"/>
              </a:rPr>
              <a:t>https://www.google.com/url?sa=i&amp;url=https%3A%2F%2Ftwitter.com%2Fdrjuliashaw%2Fstatus%2F874293864814845952&amp;psig=AOvVaw1fEhoH_2VP8n-EZNGzAqTA&amp;ust=1667843276370000&amp;source=images&amp;cd=vfe&amp;ved=0CA0QjRxqFwoTCOCXy8eOmvsCFQAAAAAdAAAAABAD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f752b08c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f752b08c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Neurale netwerken vormen de basis van deep learning, een veld binnen machine learning waarbij de algorithms zijn geinspireerd op het brein.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maar details tussen biologische neurale netwerk en kunstmatige neurale netwerk zijn heel verschillend.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Net als een vliegtuig geinspireerd is door vogels, het principe van vliegen is het zelfde,  maar het zijn 2 hele andere dingen.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Relatie tussen bekende termen (venn)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www.istockphoto.com/nl/search/search-by-asset?affiliateredirect=true&amp;assetid=1345676749&amp;assettype=image&amp;cid=IS&amp;clickid=yRZzM33xTxyNTiFXXexSz2ZHUkDSyrTZiVGcX80&amp;irgwc=1&amp;irpid=340404&amp;utm_content=332115&amp;utm_medium=affiliate_SP&amp;utm_source=Vector.me&amp;utm_term=backgrounds</a:t>
            </a:r>
            <a:r>
              <a:rPr lang="nl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e6029104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e6029104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Tegenwoordig verzamelen we sneller data, en dus is meer data beschikbaar.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Complexe modellen zijn mogelijknu er snellere computers zijn.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Benodigde hoeveelheid data is afhankelijk van aantal features/variabelen in de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66aefb7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866aefb7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NN worden soms beschouwt als n blackbox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Uitleg onderliggende structuur en werking van NNs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7e6029104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7e6029104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basis van een neuraal netwerk is een neuron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Neuron verwerkt input signaal x, voert een wiskundige berekening uit, en geeft output 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Kan iets simpels zoals vermenigvuldigen met een constante, of meer complexe berekeningen.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Het kan een of meerdere inputs en outputs verwerken.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Vaak wordt een sigmoid function gebruikt, activatie functie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als x klein is, dan is y nul. als x groot is, maakt niet uit hoe groot, dan is y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Alles daar tussen loopt geleidelijk oveer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sigmoid is geinspireerd door biologische werking van neurons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maar relu is nog meer accuraat: een neuron voert geen activeit of heeft juist verschillende levels van activiteit.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Er bestaan nog veel meer activatiefuncties, maar deze worden het meest gebruikt.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deze activatiefuncties zorgen voor een non-lineare output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7476a9e1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87476a9e1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Model van een enkele neuron kun je uitbreiden met meerdere neuronen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bijv. in series, waarbij 1e neuron functie toepast, de output wordt verwerkt door 2e neuron.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7476a9e1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7476a9e1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Je kan neurons ook parallel plaatsen, waarbij meerdere neuronen tegelijk een functie toepassen.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Meerdere outputs kunnen weer samengevoegd worden om 1 output te geven.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7476a9e1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87476a9e1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Je kan een netwerk helemaal uitbreiden</a:t>
            </a:r>
            <a:r>
              <a:rPr lang="nl"/>
              <a:t> tot een complex netwerk.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Hierbij wordt onderscheid gemaakt tussen input layers, hidden layers, en output 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Input layers verwerkt alleen input.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Hidden en output layer passen functie toe.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Wanneer je meerdere lagen (hidden layers) hebt, dan spreken ze van deep learning netwerk.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Complex netwerk kan complexere taken uitvoeren.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(Maar pas op voor overfitten; complexiteit in verhouding met hoeveelheid trainingsdata)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 leert een netwerk patronen te herkennen?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7476a9e1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7476a9e1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Een neuraal netwerk moet getraind worden.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Dit doen we door het model trainen op gelabelde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www.istockphoto.com/nl/search/search-by-asset?affiliateredirect=true&amp;assetid=1345676750&amp;assettype=image&amp;cid=IS&amp;clickid=yRZzM33xTxyNTiFXXexSz2ZHUkDSyoyRiVGcX80&amp;irgwc=1&amp;irpid=340404&amp;utm_content=332115&amp;utm_medium=affiliate_SP&amp;utm_source=Vector.me&amp;utm_term=backgrounds</a:t>
            </a:r>
            <a:r>
              <a:rPr lang="nl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bg>
      <p:bgPr>
        <a:solidFill>
          <a:schemeClr val="accent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4572000" cy="5143500"/>
          </a:xfrm>
          <a:custGeom>
            <a:rect b="b" l="l" r="r" t="t"/>
            <a:pathLst>
              <a:path extrusionOk="0" h="6858000" w="6096000">
                <a:moveTo>
                  <a:pt x="0" y="0"/>
                </a:moveTo>
                <a:lnTo>
                  <a:pt x="5850001" y="0"/>
                </a:lnTo>
                <a:lnTo>
                  <a:pt x="5850001" y="975600"/>
                </a:lnTo>
                <a:lnTo>
                  <a:pt x="6096000" y="97560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914000" y="2743200"/>
            <a:ext cx="3753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4914000" y="4114800"/>
            <a:ext cx="37530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4914000" y="1590313"/>
            <a:ext cx="37530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4914000" y="4356356"/>
            <a:ext cx="3753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4" type="body"/>
          </p:nvPr>
        </p:nvSpPr>
        <p:spPr>
          <a:xfrm>
            <a:off x="472500" y="4896429"/>
            <a:ext cx="31968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cap="none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126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fbeelding horizontaal geel">
  <p:cSld name="Afbeelding horizontaal geel">
    <p:bg>
      <p:bgPr>
        <a:solidFill>
          <a:schemeClr val="accen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>
            <p:ph idx="2" type="pic"/>
          </p:nvPr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type="title"/>
          </p:nvPr>
        </p:nvSpPr>
        <p:spPr>
          <a:xfrm>
            <a:off x="472500" y="961463"/>
            <a:ext cx="8199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fbeelding">
  <p:cSld name="Afbeelding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12"/>
          <p:cNvSpPr txBox="1"/>
          <p:nvPr>
            <p:ph type="title"/>
          </p:nvPr>
        </p:nvSpPr>
        <p:spPr>
          <a:xfrm>
            <a:off x="0" y="3865332"/>
            <a:ext cx="9144000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47250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0" y="4369060"/>
            <a:ext cx="91440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47250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">
  <p:cSld name="Contact ">
    <p:bg>
      <p:bgPr>
        <a:solidFill>
          <a:schemeClr val="accen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0" y="0"/>
            <a:ext cx="4572000" cy="5143500"/>
          </a:xfrm>
          <a:custGeom>
            <a:rect b="b" l="l" r="r" t="t"/>
            <a:pathLst>
              <a:path extrusionOk="0" h="6858000" w="6096000">
                <a:moveTo>
                  <a:pt x="0" y="0"/>
                </a:moveTo>
                <a:lnTo>
                  <a:pt x="5360191" y="0"/>
                </a:lnTo>
                <a:lnTo>
                  <a:pt x="5850001" y="0"/>
                </a:lnTo>
                <a:lnTo>
                  <a:pt x="5862635" y="0"/>
                </a:lnTo>
                <a:lnTo>
                  <a:pt x="5862635" y="709612"/>
                </a:lnTo>
                <a:lnTo>
                  <a:pt x="6096000" y="709612"/>
                </a:lnTo>
                <a:lnTo>
                  <a:pt x="6096000" y="975600"/>
                </a:lnTo>
                <a:lnTo>
                  <a:pt x="6096000" y="110251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5382214" y="1714500"/>
            <a:ext cx="3286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2" type="body"/>
          </p:nvPr>
        </p:nvSpPr>
        <p:spPr>
          <a:xfrm>
            <a:off x="5382214" y="2309615"/>
            <a:ext cx="3286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3" type="body"/>
          </p:nvPr>
        </p:nvSpPr>
        <p:spPr>
          <a:xfrm>
            <a:off x="5382214" y="2884130"/>
            <a:ext cx="3286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pic>
        <p:nvPicPr>
          <p:cNvPr id="85" name="Google Shape;85;p13"/>
          <p:cNvPicPr preferRelativeResize="0"/>
          <p:nvPr>
            <p:ph idx="4" type="pic"/>
          </p:nvPr>
        </p:nvPicPr>
        <p:blipFill/>
        <p:spPr>
          <a:xfrm>
            <a:off x="4919400" y="1771008"/>
            <a:ext cx="405900" cy="405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id="86" name="Google Shape;86;p13"/>
          <p:cNvPicPr preferRelativeResize="0"/>
          <p:nvPr>
            <p:ph idx="5" type="pic"/>
          </p:nvPr>
        </p:nvPicPr>
        <p:blipFill/>
        <p:spPr>
          <a:xfrm>
            <a:off x="4919400" y="2360520"/>
            <a:ext cx="405900" cy="405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id="87" name="Google Shape;87;p13"/>
          <p:cNvPicPr preferRelativeResize="0"/>
          <p:nvPr>
            <p:ph idx="6" type="pic"/>
          </p:nvPr>
        </p:nvPicPr>
        <p:blipFill/>
        <p:spPr>
          <a:xfrm>
            <a:off x="4919400" y="2940638"/>
            <a:ext cx="405900" cy="405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88" name="Google Shape;88;p13"/>
          <p:cNvSpPr txBox="1"/>
          <p:nvPr>
            <p:ph type="title"/>
          </p:nvPr>
        </p:nvSpPr>
        <p:spPr>
          <a:xfrm>
            <a:off x="472500" y="2287840"/>
            <a:ext cx="37482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90" name="Google Shape;90;p13"/>
          <p:cNvSpPr txBox="1"/>
          <p:nvPr>
            <p:ph idx="7" type="body"/>
          </p:nvPr>
        </p:nvSpPr>
        <p:spPr>
          <a:xfrm>
            <a:off x="472500" y="4896429"/>
            <a:ext cx="31968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cap="none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1" cy="126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 1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23850" lvl="1" marL="914400" rtl="0">
              <a:spcBef>
                <a:spcPts val="800"/>
              </a:spcBef>
              <a:spcAft>
                <a:spcPts val="0"/>
              </a:spcAft>
              <a:buSzPts val="1500"/>
              <a:buChar char="–"/>
              <a:defRPr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–"/>
              <a:defRPr/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indent="-241300" lvl="6" marL="3200400" rtl="0">
              <a:spcBef>
                <a:spcPts val="500"/>
              </a:spcBef>
              <a:spcAft>
                <a:spcPts val="0"/>
              </a:spcAft>
              <a:buSzPts val="200"/>
              <a:buChar char="'"/>
              <a:defRPr/>
            </a:lvl7pPr>
            <a:lvl8pPr indent="-241300" lvl="7" marL="3657600" rtl="0">
              <a:spcBef>
                <a:spcPts val="500"/>
              </a:spcBef>
              <a:spcAft>
                <a:spcPts val="0"/>
              </a:spcAft>
              <a:buSzPts val="200"/>
              <a:buChar char="'"/>
              <a:defRPr/>
            </a:lvl8pPr>
            <a:lvl9pPr indent="-285750" lvl="8" marL="4114800" rtl="0">
              <a:spcBef>
                <a:spcPts val="500"/>
              </a:spcBef>
              <a:spcAft>
                <a:spcPts val="0"/>
              </a:spcAft>
              <a:buSzPts val="900"/>
              <a:buChar char="–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 horizontaal">
  <p:cSld name="Titeldia horizontaal">
    <p:bg>
      <p:bgPr>
        <a:solidFill>
          <a:schemeClr val="accen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2570560"/>
            <a:ext cx="9144000" cy="25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476250" y="1409700"/>
            <a:ext cx="81927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476250" y="2812115"/>
            <a:ext cx="81939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472500" y="4896429"/>
            <a:ext cx="31968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cap="none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3" type="body"/>
          </p:nvPr>
        </p:nvSpPr>
        <p:spPr>
          <a:xfrm>
            <a:off x="472501" y="4114800"/>
            <a:ext cx="37530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4" type="body"/>
          </p:nvPr>
        </p:nvSpPr>
        <p:spPr>
          <a:xfrm>
            <a:off x="472500" y="4356356"/>
            <a:ext cx="3753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126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 afbeelding verticaal">
  <p:cSld name="Titeldia afbeelding verticaal">
    <p:bg>
      <p:bgPr>
        <a:solidFill>
          <a:schemeClr val="accen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4914900" y="4896429"/>
            <a:ext cx="31968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cap="none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3" type="subTitle"/>
          </p:nvPr>
        </p:nvSpPr>
        <p:spPr>
          <a:xfrm>
            <a:off x="4914000" y="2743201"/>
            <a:ext cx="3753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" name="Google Shape;33;p4"/>
          <p:cNvSpPr txBox="1"/>
          <p:nvPr>
            <p:ph type="ctrTitle"/>
          </p:nvPr>
        </p:nvSpPr>
        <p:spPr>
          <a:xfrm>
            <a:off x="4914000" y="1590313"/>
            <a:ext cx="37530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4" type="body"/>
          </p:nvPr>
        </p:nvSpPr>
        <p:spPr>
          <a:xfrm>
            <a:off x="4914000" y="4114800"/>
            <a:ext cx="37530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5" type="body"/>
          </p:nvPr>
        </p:nvSpPr>
        <p:spPr>
          <a:xfrm>
            <a:off x="4914000" y="4356356"/>
            <a:ext cx="3753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126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>
  <p:cSld name="Titel en 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" type="body"/>
          </p:nvPr>
        </p:nvSpPr>
        <p:spPr>
          <a:xfrm>
            <a:off x="472500" y="1763100"/>
            <a:ext cx="81918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72500" y="4896429"/>
            <a:ext cx="31968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cap="none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472500" y="961463"/>
            <a:ext cx="8199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Verdan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ee kolommen">
  <p:cSld name="Twee kolomme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" type="body"/>
          </p:nvPr>
        </p:nvSpPr>
        <p:spPr>
          <a:xfrm>
            <a:off x="472500" y="1763100"/>
            <a:ext cx="3753000" cy="29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914000" y="1763100"/>
            <a:ext cx="3758400" cy="29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472500" y="4896429"/>
            <a:ext cx="31968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cap="none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472500" y="961463"/>
            <a:ext cx="8199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Verdan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fbeelding verticaal geel">
  <p:cSld name="Afbeelding verticaal geel">
    <p:bg>
      <p:bgPr>
        <a:solidFill>
          <a:schemeClr val="accen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body"/>
          </p:nvPr>
        </p:nvSpPr>
        <p:spPr>
          <a:xfrm>
            <a:off x="4914000" y="1763099"/>
            <a:ext cx="3753000" cy="29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indent="-3238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51" name="Google Shape;51;p7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4914000" y="961463"/>
            <a:ext cx="37530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4914900" y="4896429"/>
            <a:ext cx="31968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cap="none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te tekst geel">
  <p:cSld name="Grote tekst geel">
    <p:bg>
      <p:bgPr>
        <a:solidFill>
          <a:schemeClr val="accen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72500" y="789386"/>
            <a:ext cx="81927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b="0"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" type="subTitle"/>
          </p:nvPr>
        </p:nvSpPr>
        <p:spPr>
          <a:xfrm>
            <a:off x="472500" y="3973606"/>
            <a:ext cx="8192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472500" y="4896429"/>
            <a:ext cx="31968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cap="none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kstvlak verticaal geel">
  <p:cSld name="Tekstvlak verticaal geel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0" y="0"/>
            <a:ext cx="4572000" cy="5143500"/>
          </a:xfrm>
          <a:custGeom>
            <a:rect b="b" l="l" r="r" t="t"/>
            <a:pathLst>
              <a:path extrusionOk="0" h="6858000" w="6096000">
                <a:moveTo>
                  <a:pt x="0" y="0"/>
                </a:moveTo>
                <a:lnTo>
                  <a:pt x="5498305" y="0"/>
                </a:lnTo>
                <a:lnTo>
                  <a:pt x="5853600" y="0"/>
                </a:lnTo>
                <a:lnTo>
                  <a:pt x="5862636" y="0"/>
                </a:lnTo>
                <a:lnTo>
                  <a:pt x="5862636" y="712471"/>
                </a:lnTo>
                <a:lnTo>
                  <a:pt x="6096000" y="712471"/>
                </a:lnTo>
                <a:lnTo>
                  <a:pt x="6096000" y="961200"/>
                </a:lnTo>
                <a:lnTo>
                  <a:pt x="6096000" y="189188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4914000" y="789385"/>
            <a:ext cx="3753000" cy="38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472500" y="2279366"/>
            <a:ext cx="37530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72500" y="4896429"/>
            <a:ext cx="31968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cap="none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fbeelding verticaal wit">
  <p:cSld name="Afbeelding verticaal wi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4914000" y="1763100"/>
            <a:ext cx="3753000" cy="29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4914000" y="961463"/>
            <a:ext cx="37530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Verdan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4914900" y="4896429"/>
            <a:ext cx="31968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cap="none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2476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7pPr>
            <a:lvl8pPr indent="-2476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"/>
              <a:buChar char="'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9pPr>
          </a:lstStyle>
          <a:p/>
        </p:txBody>
      </p:sp>
      <p:sp>
        <p:nvSpPr>
          <p:cNvPr id="70" name="Google Shape;70;p10"/>
          <p:cNvSpPr/>
          <p:nvPr>
            <p:ph idx="3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2500" y="961463"/>
            <a:ext cx="8199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Verdana"/>
              <a:buNone/>
              <a:defRPr b="0" i="0" sz="27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2500" y="1762124"/>
            <a:ext cx="8199900" cy="29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Char char="–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413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Verdana"/>
              <a:buChar char="'"/>
              <a:defRPr b="1" i="0" sz="9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413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Verdana"/>
              <a:buChar char="'"/>
              <a:defRPr b="0" i="0" sz="900" u="none" cap="none" strike="noStrike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Verdana"/>
              <a:buChar char="–"/>
              <a:defRPr b="0" i="0" sz="900" u="none" cap="none" strike="noStrike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86300" y="4896429"/>
            <a:ext cx="383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1" cy="79926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png"/><Relationship Id="rId22" Type="http://schemas.openxmlformats.org/officeDocument/2006/relationships/image" Target="../media/image41.png"/><Relationship Id="rId21" Type="http://schemas.openxmlformats.org/officeDocument/2006/relationships/image" Target="../media/image39.png"/><Relationship Id="rId24" Type="http://schemas.openxmlformats.org/officeDocument/2006/relationships/image" Target="../media/image50.png"/><Relationship Id="rId23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26" Type="http://schemas.openxmlformats.org/officeDocument/2006/relationships/image" Target="../media/image42.png"/><Relationship Id="rId25" Type="http://schemas.openxmlformats.org/officeDocument/2006/relationships/image" Target="../media/image44.png"/><Relationship Id="rId28" Type="http://schemas.openxmlformats.org/officeDocument/2006/relationships/image" Target="../media/image47.png"/><Relationship Id="rId27" Type="http://schemas.openxmlformats.org/officeDocument/2006/relationships/image" Target="../media/image46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29" Type="http://schemas.openxmlformats.org/officeDocument/2006/relationships/image" Target="../media/image48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Relationship Id="rId31" Type="http://schemas.openxmlformats.org/officeDocument/2006/relationships/image" Target="../media/image45.png"/><Relationship Id="rId30" Type="http://schemas.openxmlformats.org/officeDocument/2006/relationships/image" Target="../media/image51.png"/><Relationship Id="rId11" Type="http://schemas.openxmlformats.org/officeDocument/2006/relationships/image" Target="../media/image25.png"/><Relationship Id="rId33" Type="http://schemas.openxmlformats.org/officeDocument/2006/relationships/image" Target="../media/image49.png"/><Relationship Id="rId10" Type="http://schemas.openxmlformats.org/officeDocument/2006/relationships/image" Target="../media/image22.png"/><Relationship Id="rId32" Type="http://schemas.openxmlformats.org/officeDocument/2006/relationships/image" Target="../media/image52.png"/><Relationship Id="rId13" Type="http://schemas.openxmlformats.org/officeDocument/2006/relationships/image" Target="../media/image28.png"/><Relationship Id="rId12" Type="http://schemas.openxmlformats.org/officeDocument/2006/relationships/image" Target="../media/image36.png"/><Relationship Id="rId15" Type="http://schemas.openxmlformats.org/officeDocument/2006/relationships/image" Target="../media/image34.png"/><Relationship Id="rId14" Type="http://schemas.openxmlformats.org/officeDocument/2006/relationships/image" Target="../media/image30.png"/><Relationship Id="rId17" Type="http://schemas.openxmlformats.org/officeDocument/2006/relationships/image" Target="../media/image35.png"/><Relationship Id="rId16" Type="http://schemas.openxmlformats.org/officeDocument/2006/relationships/image" Target="../media/image27.png"/><Relationship Id="rId19" Type="http://schemas.openxmlformats.org/officeDocument/2006/relationships/image" Target="../media/image33.png"/><Relationship Id="rId18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nl"/>
              <a:t>GetConnected Inspiratiedagen</a:t>
            </a:r>
            <a:endParaRPr/>
          </a:p>
        </p:txBody>
      </p:sp>
      <p:sp>
        <p:nvSpPr>
          <p:cNvPr id="105" name="Google Shape;10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Beeldherkenning met neurale netwerken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050" y="2596475"/>
            <a:ext cx="20574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50" y="1306938"/>
            <a:ext cx="4745675" cy="29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Zelflerend systeem</a:t>
            </a:r>
            <a:endParaRPr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 rot="10800000">
            <a:off x="3341850" y="1210325"/>
            <a:ext cx="4295100" cy="1389900"/>
          </a:xfrm>
          <a:prstGeom prst="bentConnector3">
            <a:avLst>
              <a:gd fmla="val -57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5"/>
          <p:cNvSpPr txBox="1"/>
          <p:nvPr/>
        </p:nvSpPr>
        <p:spPr>
          <a:xfrm>
            <a:off x="6171825" y="829500"/>
            <a:ext cx="19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Verdana"/>
                <a:ea typeface="Verdana"/>
                <a:cs typeface="Verdana"/>
                <a:sym typeface="Verdana"/>
              </a:rPr>
              <a:t>Back propagation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7199525" y="4715400"/>
            <a:ext cx="19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7199525" y="2581811"/>
            <a:ext cx="894300" cy="400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lang="nl">
                <a:latin typeface="Verdana"/>
                <a:ea typeface="Verdana"/>
                <a:cs typeface="Verdana"/>
                <a:sym typeface="Verdana"/>
              </a:rPr>
              <a:t>rror?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724" y="1778551"/>
            <a:ext cx="2057400" cy="2057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5"/>
          <p:cNvSpPr txBox="1"/>
          <p:nvPr/>
        </p:nvSpPr>
        <p:spPr>
          <a:xfrm>
            <a:off x="519587" y="3850387"/>
            <a:ext cx="127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Verdana"/>
                <a:ea typeface="Verdana"/>
                <a:cs typeface="Verdana"/>
                <a:sym typeface="Verdana"/>
              </a:rPr>
              <a:t>Gelabelde dataset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94" name="Google Shape;194;p25"/>
          <p:cNvGrpSpPr/>
          <p:nvPr/>
        </p:nvGrpSpPr>
        <p:grpSpPr>
          <a:xfrm>
            <a:off x="333875" y="1704925"/>
            <a:ext cx="1719300" cy="2184600"/>
            <a:chOff x="333875" y="1552525"/>
            <a:chExt cx="1719300" cy="2184600"/>
          </a:xfrm>
        </p:grpSpPr>
        <p:sp>
          <p:nvSpPr>
            <p:cNvPr id="195" name="Google Shape;195;p25"/>
            <p:cNvSpPr/>
            <p:nvPr/>
          </p:nvSpPr>
          <p:spPr>
            <a:xfrm>
              <a:off x="333875" y="1552525"/>
              <a:ext cx="1719300" cy="218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6" name="Google Shape;19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0350" y="2099369"/>
              <a:ext cx="419600" cy="279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0326" y="3058925"/>
              <a:ext cx="486175" cy="32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6363" y="2498857"/>
              <a:ext cx="486175" cy="364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13437" y="2733763"/>
              <a:ext cx="281324" cy="36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49073" y="3320625"/>
              <a:ext cx="451375" cy="252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7376" y="1925077"/>
              <a:ext cx="482975" cy="321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81200" y="2198480"/>
              <a:ext cx="451375" cy="30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93498" y="3318760"/>
              <a:ext cx="548675" cy="307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92200" y="2580405"/>
              <a:ext cx="365125" cy="242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569425" y="1893616"/>
              <a:ext cx="319025" cy="425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994325" y="3018111"/>
              <a:ext cx="482975" cy="361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34749" y="2799044"/>
              <a:ext cx="397825" cy="345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297600" y="2036998"/>
              <a:ext cx="281325" cy="28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5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059497" y="2766450"/>
              <a:ext cx="397825" cy="228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5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546375" y="2206840"/>
              <a:ext cx="365125" cy="36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5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988649" y="1670594"/>
              <a:ext cx="338075" cy="409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1413189" y="1653352"/>
              <a:ext cx="419600" cy="27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5"/>
            <p:cNvPicPr preferRelativeResize="0"/>
            <p:nvPr/>
          </p:nvPicPr>
          <p:blipFill rotWithShape="1">
            <a:blip r:embed="rId22">
              <a:alphaModFix/>
            </a:blip>
            <a:srcRect b="15604" l="23221" r="20809" t="0"/>
            <a:stretch/>
          </p:blipFill>
          <p:spPr>
            <a:xfrm>
              <a:off x="808325" y="2392912"/>
              <a:ext cx="319015" cy="35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5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537375" y="3306264"/>
              <a:ext cx="419600" cy="278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5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1283988" y="2324989"/>
              <a:ext cx="365125" cy="242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5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569050" y="1746338"/>
              <a:ext cx="419600" cy="234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5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905539" y="2557525"/>
              <a:ext cx="338075" cy="246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5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113327" y="2365975"/>
              <a:ext cx="305026" cy="22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5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1499113" y="2575739"/>
              <a:ext cx="419600" cy="25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5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1242175" y="1855964"/>
              <a:ext cx="365125" cy="191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5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1689664" y="2846264"/>
              <a:ext cx="281325" cy="175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5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1505127" y="3259727"/>
              <a:ext cx="397825" cy="297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5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1649125" y="2983651"/>
              <a:ext cx="281325" cy="202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5"/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1356400" y="3037175"/>
              <a:ext cx="419600" cy="2792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006" y="1305200"/>
            <a:ext cx="4744800" cy="298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006" y="1304000"/>
            <a:ext cx="4744800" cy="29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32" name="Google Shape;232;p26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Stapgewijs gewichten aanpassen</a:t>
            </a:r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8006" y="1302850"/>
            <a:ext cx="4744800" cy="29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006" y="1305204"/>
            <a:ext cx="4744800" cy="298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8006" y="1304675"/>
            <a:ext cx="4744800" cy="298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 b="0" l="0" r="0" t="55571"/>
          <a:stretch/>
        </p:blipFill>
        <p:spPr>
          <a:xfrm>
            <a:off x="4628289" y="1423909"/>
            <a:ext cx="4478811" cy="298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 rotWithShape="1">
          <a:blip r:embed="rId3">
            <a:alphaModFix/>
          </a:blip>
          <a:srcRect b="45009" l="0" r="0" t="0"/>
          <a:stretch/>
        </p:blipFill>
        <p:spPr>
          <a:xfrm>
            <a:off x="0" y="1085450"/>
            <a:ext cx="4478811" cy="369527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/>
          <p:nvPr/>
        </p:nvSpPr>
        <p:spPr>
          <a:xfrm>
            <a:off x="4668675" y="1423900"/>
            <a:ext cx="1539000" cy="1054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3558600" y="1170125"/>
            <a:ext cx="3607800" cy="2169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4">
            <a:alphaModFix/>
          </a:blip>
          <a:srcRect b="3728" l="0" r="0" t="-328"/>
          <a:stretch/>
        </p:blipFill>
        <p:spPr>
          <a:xfrm>
            <a:off x="4037986" y="1337550"/>
            <a:ext cx="2685049" cy="18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Soorten neurale netwerken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ctrTitle"/>
          </p:nvPr>
        </p:nvSpPr>
        <p:spPr>
          <a:xfrm>
            <a:off x="311700" y="744575"/>
            <a:ext cx="8520600" cy="299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Objectdetectie met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deep convolutional networks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Analyseren van beelddata</a:t>
            </a:r>
            <a:endParaRPr/>
          </a:p>
        </p:txBody>
      </p:sp>
      <p:sp>
        <p:nvSpPr>
          <p:cNvPr id="257" name="Google Shape;25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38" y="1894300"/>
            <a:ext cx="7642726" cy="24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Deep convolutional network</a:t>
            </a:r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Ruimte en tijdsgebonden data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Video/Audio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625" y="2251427"/>
            <a:ext cx="7138751" cy="24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Type beeldherkenningsmethoden</a:t>
            </a:r>
            <a:endParaRPr/>
          </a:p>
        </p:txBody>
      </p:sp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50" y="1017725"/>
            <a:ext cx="7946700" cy="40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Automatisch detectie van wegverharding</a:t>
            </a:r>
            <a:endParaRPr/>
          </a:p>
        </p:txBody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b="0" l="0" r="0" t="6985"/>
          <a:stretch/>
        </p:blipFill>
        <p:spPr>
          <a:xfrm>
            <a:off x="1071025" y="1245850"/>
            <a:ext cx="7001950" cy="35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>
            <a:off x="1910250" y="4114925"/>
            <a:ext cx="5323500" cy="69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100" u="sng">
                <a:solidFill>
                  <a:schemeClr val="dk1"/>
                </a:solidFill>
              </a:rPr>
              <a:t>G</a:t>
            </a:r>
            <a:r>
              <a:rPr lang="nl" sz="1100" u="sng">
                <a:solidFill>
                  <a:schemeClr val="dk1"/>
                </a:solidFill>
              </a:rPr>
              <a:t>eel</a:t>
            </a:r>
            <a:r>
              <a:rPr lang="nl" sz="1100">
                <a:solidFill>
                  <a:schemeClr val="dk1"/>
                </a:solidFill>
              </a:rPr>
              <a:t>: annotatie wegen volgens Basisregistratie Grootschalige Topografie (BGT)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100" u="sng">
                <a:solidFill>
                  <a:schemeClr val="dk1"/>
                </a:solidFill>
              </a:rPr>
              <a:t>Oranje</a:t>
            </a:r>
            <a:r>
              <a:rPr lang="nl" sz="1100">
                <a:solidFill>
                  <a:schemeClr val="dk1"/>
                </a:solidFill>
              </a:rPr>
              <a:t>: voorspelling van het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100" u="sng">
                <a:solidFill>
                  <a:schemeClr val="dk1"/>
                </a:solidFill>
              </a:rPr>
              <a:t>Paars</a:t>
            </a:r>
            <a:r>
              <a:rPr lang="nl" sz="1100">
                <a:solidFill>
                  <a:schemeClr val="dk1"/>
                </a:solidFill>
              </a:rPr>
              <a:t>: overlap tussen beiden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Machine learning workflow</a:t>
            </a:r>
            <a:endParaRPr/>
          </a:p>
        </p:txBody>
      </p:sp>
      <p:sp>
        <p:nvSpPr>
          <p:cNvPr id="287" name="Google Shape;28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272988"/>
            <a:ext cx="70675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nl"/>
              <a:t>Werking van neurale netwerken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"/>
              <a:t>Soorten neurale netwerken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"/>
              <a:t>Objectdetectie</a:t>
            </a:r>
            <a:endParaRPr/>
          </a:p>
        </p:txBody>
      </p:sp>
      <p:sp>
        <p:nvSpPr>
          <p:cNvPr id="294" name="Google Shape;294;p3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Samenvatting</a:t>
            </a:r>
            <a:endParaRPr/>
          </a:p>
        </p:txBody>
      </p:sp>
      <p:sp>
        <p:nvSpPr>
          <p:cNvPr id="295" name="Google Shape;29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125" y="834355"/>
            <a:ext cx="2707499" cy="269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575" y="1841437"/>
            <a:ext cx="2707500" cy="272099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5983775" y="3591300"/>
            <a:ext cx="25602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Verdana"/>
                <a:ea typeface="Verdana"/>
                <a:cs typeface="Verdana"/>
                <a:sym typeface="Verdana"/>
              </a:rPr>
              <a:t>Poedel/gepaneerde kip?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3241075" y="4617425"/>
            <a:ext cx="21465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Verdana"/>
                <a:ea typeface="Verdana"/>
                <a:cs typeface="Verdana"/>
                <a:sym typeface="Verdana"/>
              </a:rPr>
              <a:t>Chihuahua/muffin?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75" y="2999425"/>
            <a:ext cx="20574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Kunstmatige neurale netwerken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nl"/>
              <a:t>Methode binnen machine learning </a:t>
            </a:r>
            <a:r>
              <a:rPr lang="nl"/>
              <a:t>geïnspireerd</a:t>
            </a:r>
            <a:r>
              <a:rPr lang="nl"/>
              <a:t> op het brein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nl"/>
              <a:t>Toepassingen:</a:t>
            </a:r>
            <a:endParaRPr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nl"/>
              <a:t>Gezichtsherkenning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"/>
              <a:t>Real-time vertaling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"/>
              <a:t>Muziekherkenning</a:t>
            </a:r>
            <a:endParaRPr/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 b="10223" l="30133" r="29881" t="19125"/>
          <a:stretch/>
        </p:blipFill>
        <p:spPr>
          <a:xfrm>
            <a:off x="5043775" y="1930650"/>
            <a:ext cx="2928824" cy="29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Waarom Deep learning?</a:t>
            </a:r>
            <a:endParaRPr/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441850" y="1548200"/>
            <a:ext cx="2445900" cy="6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Verdana"/>
                <a:ea typeface="Verdana"/>
                <a:cs typeface="Verdana"/>
                <a:sym typeface="Verdana"/>
              </a:rPr>
              <a:t>Hogere prestatie bij grote hoeveelheden data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225" y="1465275"/>
            <a:ext cx="4368051" cy="30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Werking van neurale netwerken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3956550" y="3365850"/>
            <a:ext cx="1230900" cy="92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Black box</a:t>
            </a:r>
            <a:endParaRPr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2054950" y="3627450"/>
            <a:ext cx="10095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Verdana"/>
                <a:ea typeface="Verdana"/>
                <a:cs typeface="Verdana"/>
                <a:sym typeface="Verdana"/>
              </a:rPr>
              <a:t>Input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6079550" y="3627450"/>
            <a:ext cx="10095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Verdana"/>
                <a:ea typeface="Verdana"/>
                <a:cs typeface="Verdana"/>
                <a:sym typeface="Verdana"/>
              </a:rPr>
              <a:t>Out</a:t>
            </a:r>
            <a:r>
              <a:rPr lang="nl">
                <a:latin typeface="Verdana"/>
                <a:ea typeface="Verdana"/>
                <a:cs typeface="Verdana"/>
                <a:sym typeface="Verdana"/>
              </a:rPr>
              <a:t>put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32" name="Google Shape;132;p19"/>
          <p:cNvCxnSpPr>
            <a:stCxn id="130" idx="3"/>
            <a:endCxn id="129" idx="1"/>
          </p:cNvCxnSpPr>
          <p:nvPr/>
        </p:nvCxnSpPr>
        <p:spPr>
          <a:xfrm>
            <a:off x="3064450" y="3827550"/>
            <a:ext cx="89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9"/>
          <p:cNvCxnSpPr>
            <a:stCxn id="129" idx="3"/>
            <a:endCxn id="131" idx="1"/>
          </p:cNvCxnSpPr>
          <p:nvPr/>
        </p:nvCxnSpPr>
        <p:spPr>
          <a:xfrm>
            <a:off x="5187450" y="3827550"/>
            <a:ext cx="89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199" y="2954788"/>
            <a:ext cx="3657600" cy="175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Model van een kunstmatige neuron </a:t>
            </a:r>
            <a:endParaRPr/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700" y="1282925"/>
            <a:ext cx="1847850" cy="154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700" y="3169900"/>
            <a:ext cx="1847850" cy="154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841" y="1136038"/>
            <a:ext cx="3364310" cy="15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3194" y="3355909"/>
            <a:ext cx="3657600" cy="915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Model uitbreiden met meerdere neuronen</a:t>
            </a:r>
            <a:endParaRPr/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926" y="2772050"/>
            <a:ext cx="3148140" cy="32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Model uitbreiden met meerdere neuronen</a:t>
            </a:r>
            <a:endParaRPr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788" y="2076273"/>
            <a:ext cx="4108426" cy="208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50" y="1306938"/>
            <a:ext cx="4745675" cy="29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</a:t>
            </a:r>
            <a:r>
              <a:rPr lang="nl"/>
              <a:t>etwerk van verbonden neuronen</a:t>
            </a:r>
            <a:endParaRPr/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4463738" y="4393673"/>
            <a:ext cx="954900" cy="6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Verdana"/>
                <a:ea typeface="Verdana"/>
                <a:cs typeface="Verdana"/>
                <a:sym typeface="Verdana"/>
              </a:rPr>
              <a:t>Hidden</a:t>
            </a:r>
            <a:r>
              <a:rPr lang="nl">
                <a:latin typeface="Verdana"/>
                <a:ea typeface="Verdana"/>
                <a:cs typeface="Verdana"/>
                <a:sym typeface="Verdana"/>
              </a:rPr>
              <a:t> layers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6543150" y="4393673"/>
            <a:ext cx="894300" cy="6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Verdana"/>
                <a:ea typeface="Verdana"/>
                <a:cs typeface="Verdana"/>
                <a:sym typeface="Verdana"/>
              </a:rPr>
              <a:t>Out</a:t>
            </a:r>
            <a:r>
              <a:rPr lang="nl">
                <a:latin typeface="Verdana"/>
                <a:ea typeface="Verdana"/>
                <a:cs typeface="Verdana"/>
                <a:sym typeface="Verdana"/>
              </a:rPr>
              <a:t>put layer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2444925" y="4393673"/>
            <a:ext cx="894300" cy="6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Verdana"/>
                <a:ea typeface="Verdana"/>
                <a:cs typeface="Verdana"/>
                <a:sym typeface="Verdana"/>
              </a:rPr>
              <a:t>In</a:t>
            </a:r>
            <a:r>
              <a:rPr lang="nl">
                <a:latin typeface="Verdana"/>
                <a:ea typeface="Verdana"/>
                <a:cs typeface="Verdana"/>
                <a:sym typeface="Verdana"/>
              </a:rPr>
              <a:t>put layer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4">
            <a:alphaModFix/>
          </a:blip>
          <a:srcRect b="57823" l="38842" r="40793" t="12144"/>
          <a:stretch/>
        </p:blipFill>
        <p:spPr>
          <a:xfrm>
            <a:off x="548350" y="2288938"/>
            <a:ext cx="1323101" cy="9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7313450" y="2536475"/>
            <a:ext cx="12411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latin typeface="Verdana"/>
                <a:ea typeface="Verdana"/>
                <a:cs typeface="Verdana"/>
                <a:sym typeface="Verdana"/>
              </a:rPr>
              <a:t>“</a:t>
            </a:r>
            <a:r>
              <a:rPr lang="nl" sz="1600">
                <a:latin typeface="Verdana"/>
                <a:ea typeface="Verdana"/>
                <a:cs typeface="Verdana"/>
                <a:sym typeface="Verdana"/>
              </a:rPr>
              <a:t>Hond”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2701" y="1763875"/>
            <a:ext cx="2057400" cy="2057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50" y="1306938"/>
            <a:ext cx="4745675" cy="29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Neuraal netwerk moet eerst getraind worden</a:t>
            </a:r>
            <a:endParaRPr/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7199525" y="4715400"/>
            <a:ext cx="19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423" y="1764573"/>
            <a:ext cx="2057400" cy="2057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WS 16:9 NL">
  <a:themeElements>
    <a:clrScheme name="RWS">
      <a:dk1>
        <a:srgbClr val="000000"/>
      </a:dk1>
      <a:lt1>
        <a:srgbClr val="FFFFFF"/>
      </a:lt1>
      <a:dk2>
        <a:srgbClr val="007BC7"/>
      </a:dk2>
      <a:lt2>
        <a:srgbClr val="FFFFFF"/>
      </a:lt2>
      <a:accent1>
        <a:srgbClr val="007BC7"/>
      </a:accent1>
      <a:accent2>
        <a:srgbClr val="F9E11E"/>
      </a:accent2>
      <a:accent3>
        <a:srgbClr val="000000"/>
      </a:accent3>
      <a:accent4>
        <a:srgbClr val="007BC7"/>
      </a:accent4>
      <a:accent5>
        <a:srgbClr val="F9E11E"/>
      </a:accent5>
      <a:accent6>
        <a:srgbClr val="000000"/>
      </a:accent6>
      <a:hlink>
        <a:srgbClr val="007BC7"/>
      </a:hlink>
      <a:folHlink>
        <a:srgbClr val="007BC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